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4"/>
  </p:sldMasterIdLst>
  <p:notesMasterIdLst>
    <p:notesMasterId r:id="rId29"/>
  </p:notesMasterIdLst>
  <p:sldIdLst>
    <p:sldId id="320" r:id="rId5"/>
    <p:sldId id="322" r:id="rId6"/>
    <p:sldId id="323" r:id="rId7"/>
    <p:sldId id="326" r:id="rId8"/>
    <p:sldId id="324" r:id="rId9"/>
    <p:sldId id="325" r:id="rId10"/>
    <p:sldId id="327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35" r:id="rId19"/>
    <p:sldId id="336" r:id="rId20"/>
    <p:sldId id="337" r:id="rId21"/>
    <p:sldId id="338" r:id="rId22"/>
    <p:sldId id="339" r:id="rId23"/>
    <p:sldId id="340" r:id="rId24"/>
    <p:sldId id="342" r:id="rId25"/>
    <p:sldId id="345" r:id="rId26"/>
    <p:sldId id="344" r:id="rId27"/>
    <p:sldId id="321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8C95AF4-4F36-4933-AB76-104D0C4C8A28}">
          <p14:sldIdLst>
            <p14:sldId id="320"/>
          </p14:sldIdLst>
        </p14:section>
        <p14:section name="ch1_intro" id="{290FEBD6-7A84-4587-95BB-45C896E82F4A}">
          <p14:sldIdLst>
            <p14:sldId id="322"/>
            <p14:sldId id="323"/>
            <p14:sldId id="326"/>
          </p14:sldIdLst>
        </p14:section>
        <p14:section name="ch2_wb-&amp;-ws" id="{04CB4299-6CCE-4778-AFDE-44CB65391529}">
          <p14:sldIdLst>
            <p14:sldId id="324"/>
            <p14:sldId id="325"/>
            <p14:sldId id="327"/>
            <p14:sldId id="328"/>
            <p14:sldId id="329"/>
            <p14:sldId id="330"/>
          </p14:sldIdLst>
        </p14:section>
        <p14:section name="ch3_cell_&amp;_cell_values" id="{1F93CB3F-BB5B-4B8E-AE95-046B6B187FC7}">
          <p14:sldIdLst>
            <p14:sldId id="331"/>
            <p14:sldId id="332"/>
            <p14:sldId id="333"/>
            <p14:sldId id="334"/>
            <p14:sldId id="335"/>
            <p14:sldId id="336"/>
          </p14:sldIdLst>
        </p14:section>
        <p14:section name="ch4_styles-and-formatting" id="{BE861C98-10EF-4445-8BBB-1BEEED348BD6}">
          <p14:sldIdLst>
            <p14:sldId id="337"/>
            <p14:sldId id="338"/>
            <p14:sldId id="339"/>
            <p14:sldId id="340"/>
            <p14:sldId id="342"/>
            <p14:sldId id="345"/>
          </p14:sldIdLst>
        </p14:section>
        <p14:section name="ch5_charts-and-graphs" id="{9B25FE20-55D7-48D4-813D-CFC1E08413BA}">
          <p14:sldIdLst>
            <p14:sldId id="344"/>
          </p14:sldIdLst>
        </p14:section>
        <p14:section name="covers" id="{4F2CDF44-8EA2-4CD8-A232-2646FBA1D618}">
          <p14:sldIdLst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8D230F3-CF80-4859-8CE7-A43EE81993B5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953"/>
  </p:normalViewPr>
  <p:slideViewPr>
    <p:cSldViewPr snapToGrid="0">
      <p:cViewPr varScale="1">
        <p:scale>
          <a:sx n="113" d="100"/>
          <a:sy n="113" d="100"/>
        </p:scale>
        <p:origin x="453" y="2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8B987B-6643-43AA-9B56-509B80CCD0F3}" type="datetimeFigureOut">
              <a:rPr lang="en-US" smtClean="0"/>
              <a:t>12/30/2025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D42F3-CDD5-4B19-B3DB-7C5223465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058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svg"/><Relationship Id="rId7" Type="http://schemas.openxmlformats.org/officeDocument/2006/relationships/image" Target="../media/image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1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87D9900-95AD-EC4F-B7E1-959F05210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000"/>
          <a:stretch>
            <a:fillRect/>
          </a:stretch>
        </p:blipFill>
        <p:spPr>
          <a:xfrm>
            <a:off x="999081" y="2"/>
            <a:ext cx="4389120" cy="2194559"/>
          </a:xfrm>
          <a:custGeom>
            <a:avLst/>
            <a:gdLst>
              <a:gd name="connsiteX0" fmla="*/ 0 w 4389120"/>
              <a:gd name="connsiteY0" fmla="*/ 0 h 2194559"/>
              <a:gd name="connsiteX1" fmla="*/ 4389120 w 4389120"/>
              <a:gd name="connsiteY1" fmla="*/ 0 h 2194559"/>
              <a:gd name="connsiteX2" fmla="*/ 4389120 w 4389120"/>
              <a:gd name="connsiteY2" fmla="*/ 2194559 h 2194559"/>
              <a:gd name="connsiteX3" fmla="*/ 0 w 4389120"/>
              <a:gd name="connsiteY3" fmla="*/ 2194559 h 2194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9120" h="2194559">
                <a:moveTo>
                  <a:pt x="0" y="0"/>
                </a:moveTo>
                <a:lnTo>
                  <a:pt x="4389120" y="0"/>
                </a:lnTo>
                <a:lnTo>
                  <a:pt x="4389120" y="2194559"/>
                </a:lnTo>
                <a:lnTo>
                  <a:pt x="0" y="2194559"/>
                </a:lnTo>
                <a:close/>
              </a:path>
            </a:pathLst>
          </a:cu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600C6AD-400C-F5F8-0A07-09147BFB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924"/>
          <a:stretch>
            <a:fillRect/>
          </a:stretch>
        </p:blipFill>
        <p:spPr>
          <a:xfrm>
            <a:off x="0" y="191268"/>
            <a:ext cx="2916372" cy="4389120"/>
          </a:xfrm>
          <a:custGeom>
            <a:avLst/>
            <a:gdLst>
              <a:gd name="connsiteX0" fmla="*/ 0 w 2916372"/>
              <a:gd name="connsiteY0" fmla="*/ 0 h 4389120"/>
              <a:gd name="connsiteX1" fmla="*/ 2916372 w 2916372"/>
              <a:gd name="connsiteY1" fmla="*/ 0 h 4389120"/>
              <a:gd name="connsiteX2" fmla="*/ 2916372 w 2916372"/>
              <a:gd name="connsiteY2" fmla="*/ 4389120 h 4389120"/>
              <a:gd name="connsiteX3" fmla="*/ 0 w 2916372"/>
              <a:gd name="connsiteY3" fmla="*/ 4389120 h 438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6372" h="4389120">
                <a:moveTo>
                  <a:pt x="0" y="0"/>
                </a:moveTo>
                <a:lnTo>
                  <a:pt x="2916372" y="0"/>
                </a:lnTo>
                <a:lnTo>
                  <a:pt x="2916372" y="4389120"/>
                </a:lnTo>
                <a:lnTo>
                  <a:pt x="0" y="4389120"/>
                </a:lnTo>
                <a:close/>
              </a:path>
            </a:pathLst>
          </a:cu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301EBB8-0583-30D5-D5C9-6064F992C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2529" b="23302"/>
          <a:stretch>
            <a:fillRect/>
          </a:stretch>
        </p:blipFill>
        <p:spPr>
          <a:xfrm>
            <a:off x="0" y="3632200"/>
            <a:ext cx="3839210" cy="3261166"/>
          </a:xfrm>
          <a:custGeom>
            <a:avLst/>
            <a:gdLst>
              <a:gd name="connsiteX0" fmla="*/ 0 w 3839210"/>
              <a:gd name="connsiteY0" fmla="*/ 0 h 3261166"/>
              <a:gd name="connsiteX1" fmla="*/ 3839210 w 3839210"/>
              <a:gd name="connsiteY1" fmla="*/ 0 h 3261166"/>
              <a:gd name="connsiteX2" fmla="*/ 3839210 w 3839210"/>
              <a:gd name="connsiteY2" fmla="*/ 3261166 h 3261166"/>
              <a:gd name="connsiteX3" fmla="*/ 0 w 3839210"/>
              <a:gd name="connsiteY3" fmla="*/ 3261166 h 3261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9210" h="3261166">
                <a:moveTo>
                  <a:pt x="0" y="0"/>
                </a:moveTo>
                <a:lnTo>
                  <a:pt x="3839210" y="0"/>
                </a:lnTo>
                <a:lnTo>
                  <a:pt x="3839210" y="3261166"/>
                </a:lnTo>
                <a:lnTo>
                  <a:pt x="0" y="3261166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E425898-E19E-D66B-9FE6-55FE52BAB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5783E0-630B-D6BD-1914-F6A39C5730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30801" y="1140460"/>
            <a:ext cx="8001256" cy="5166360"/>
          </a:xfrm>
        </p:spPr>
        <p:txBody>
          <a:bodyPr anchor="ctr"/>
          <a:lstStyle>
            <a:lvl1pPr>
              <a:lnSpc>
                <a:spcPct val="75000"/>
              </a:lnSpc>
              <a:spcBef>
                <a:spcPts val="600"/>
              </a:spcBef>
              <a:spcAft>
                <a:spcPts val="1200"/>
              </a:spcAft>
              <a:defRPr sz="7200" baseline="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1095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Table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C631A2C5-44A9-8EF8-E747-353DD34AB2E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4358" y="2417765"/>
            <a:ext cx="6680202" cy="3967795"/>
          </a:xfrm>
        </p:spPr>
        <p:txBody>
          <a:bodyPr lIns="45720">
            <a:normAutofit/>
          </a:bodyPr>
          <a:lstStyle>
            <a:lvl1pPr marL="347472" indent="-347472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1pPr>
            <a:lvl2pPr marL="740664" indent="-283464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3pPr>
            <a:lvl4pPr marL="17145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B30A748-E024-5BE9-6F18-C89041707629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7823200" y="2417763"/>
            <a:ext cx="3838248" cy="3967794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2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B30A748-E024-5BE9-6F18-C89041707629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66724" y="2417763"/>
            <a:ext cx="11094724" cy="396779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87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2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C631A2C5-44A9-8EF8-E747-353DD34AB2E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51487" y="2392441"/>
            <a:ext cx="6977073" cy="3967795"/>
          </a:xfrm>
        </p:spPr>
        <p:txBody>
          <a:bodyPr>
            <a:normAutofit/>
          </a:bodyPr>
          <a:lstStyle>
            <a:lvl1pPr marL="347472" indent="-347472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/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/>
            </a:lvl3pPr>
            <a:lvl4pPr marL="17145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/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005773" y="2392440"/>
            <a:ext cx="3655675" cy="396779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 b="0"/>
            </a:lvl1pPr>
            <a:lvl2pPr marL="347472" indent="-34290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2pPr>
            <a:lvl3pPr marL="713232" indent="-34290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3pPr>
            <a:lvl4pPr marL="1078992" indent="-34290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4pPr>
            <a:lvl5pPr marL="1837944" indent="-28575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373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19982B1-35C2-DE4A-CC6C-C7EF3864F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1330D7F-AB80-0985-7B65-80D66CC84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1653" b="49194"/>
          <a:stretch>
            <a:fillRect/>
          </a:stretch>
        </p:blipFill>
        <p:spPr>
          <a:xfrm>
            <a:off x="10095411" y="4663440"/>
            <a:ext cx="2121988" cy="2229926"/>
          </a:xfrm>
          <a:custGeom>
            <a:avLst/>
            <a:gdLst>
              <a:gd name="connsiteX0" fmla="*/ 0 w 2121988"/>
              <a:gd name="connsiteY0" fmla="*/ 0 h 2229926"/>
              <a:gd name="connsiteX1" fmla="*/ 2121988 w 2121988"/>
              <a:gd name="connsiteY1" fmla="*/ 0 h 2229926"/>
              <a:gd name="connsiteX2" fmla="*/ 2121988 w 2121988"/>
              <a:gd name="connsiteY2" fmla="*/ 2229926 h 2229926"/>
              <a:gd name="connsiteX3" fmla="*/ 0 w 2121988"/>
              <a:gd name="connsiteY3" fmla="*/ 2229926 h 2229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1988" h="2229926">
                <a:moveTo>
                  <a:pt x="0" y="0"/>
                </a:moveTo>
                <a:lnTo>
                  <a:pt x="2121988" y="0"/>
                </a:lnTo>
                <a:lnTo>
                  <a:pt x="2121988" y="2229926"/>
                </a:lnTo>
                <a:lnTo>
                  <a:pt x="0" y="2229926"/>
                </a:lnTo>
                <a:close/>
              </a:path>
            </a:pathLst>
          </a:cu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55AA66F-C4B1-E34A-8E6B-F893310B2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50000"/>
          <a:stretch>
            <a:fillRect/>
          </a:stretch>
        </p:blipFill>
        <p:spPr>
          <a:xfrm>
            <a:off x="6228080" y="2"/>
            <a:ext cx="4046220" cy="2194559"/>
          </a:xfrm>
          <a:custGeom>
            <a:avLst/>
            <a:gdLst>
              <a:gd name="connsiteX0" fmla="*/ 0 w 4046220"/>
              <a:gd name="connsiteY0" fmla="*/ 0 h 2194559"/>
              <a:gd name="connsiteX1" fmla="*/ 4046220 w 4046220"/>
              <a:gd name="connsiteY1" fmla="*/ 0 h 2194559"/>
              <a:gd name="connsiteX2" fmla="*/ 4046220 w 4046220"/>
              <a:gd name="connsiteY2" fmla="*/ 2194559 h 2194559"/>
              <a:gd name="connsiteX3" fmla="*/ 0 w 4046220"/>
              <a:gd name="connsiteY3" fmla="*/ 2194559 h 2194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6220" h="2194559">
                <a:moveTo>
                  <a:pt x="0" y="0"/>
                </a:moveTo>
                <a:lnTo>
                  <a:pt x="4046220" y="0"/>
                </a:lnTo>
                <a:lnTo>
                  <a:pt x="4046220" y="2194559"/>
                </a:lnTo>
                <a:lnTo>
                  <a:pt x="0" y="2194559"/>
                </a:lnTo>
                <a:close/>
              </a:path>
            </a:pathLst>
          </a:cu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5700ADD-BC9D-410F-D6AC-1D0E4F104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000" b="30164"/>
          <a:stretch>
            <a:fillRect/>
          </a:stretch>
        </p:blipFill>
        <p:spPr>
          <a:xfrm>
            <a:off x="0" y="3923964"/>
            <a:ext cx="2194560" cy="2969402"/>
          </a:xfrm>
          <a:custGeom>
            <a:avLst/>
            <a:gdLst>
              <a:gd name="connsiteX0" fmla="*/ 0 w 2194560"/>
              <a:gd name="connsiteY0" fmla="*/ 0 h 2969402"/>
              <a:gd name="connsiteX1" fmla="*/ 2194560 w 2194560"/>
              <a:gd name="connsiteY1" fmla="*/ 0 h 2969402"/>
              <a:gd name="connsiteX2" fmla="*/ 2194560 w 2194560"/>
              <a:gd name="connsiteY2" fmla="*/ 2969402 h 2969402"/>
              <a:gd name="connsiteX3" fmla="*/ 0 w 2194560"/>
              <a:gd name="connsiteY3" fmla="*/ 2969402 h 2969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560" h="2969402">
                <a:moveTo>
                  <a:pt x="0" y="0"/>
                </a:moveTo>
                <a:lnTo>
                  <a:pt x="2194560" y="0"/>
                </a:lnTo>
                <a:lnTo>
                  <a:pt x="2194560" y="2969402"/>
                </a:lnTo>
                <a:lnTo>
                  <a:pt x="0" y="2969402"/>
                </a:lnTo>
                <a:close/>
              </a:path>
            </a:pathLst>
          </a:cu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F9091067-F6AB-B1C8-2F06-423B82E6E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807" y="1049447"/>
            <a:ext cx="5910270" cy="5094386"/>
          </a:xfrm>
        </p:spPr>
        <p:txBody>
          <a:bodyPr rIns="0" anchor="ctr"/>
          <a:lstStyle>
            <a:lvl1pPr>
              <a:defRPr sz="7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4F7BB3-A204-D529-DD36-39D4311F354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55077" y="1049447"/>
            <a:ext cx="4922837" cy="509438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 sz="2800" b="0"/>
            </a:lvl1pPr>
            <a:lvl2pPr>
              <a:lnSpc>
                <a:spcPct val="100000"/>
              </a:lnSpc>
              <a:spcBef>
                <a:spcPts val="1000"/>
              </a:spcBef>
              <a:defRPr sz="2400" b="0"/>
            </a:lvl2pPr>
            <a:lvl3pPr>
              <a:lnSpc>
                <a:spcPct val="100000"/>
              </a:lnSpc>
              <a:spcBef>
                <a:spcPts val="1000"/>
              </a:spcBef>
              <a:defRPr sz="2000" b="0"/>
            </a:lvl3pPr>
            <a:lvl4pPr>
              <a:lnSpc>
                <a:spcPct val="100000"/>
              </a:lnSpc>
              <a:spcBef>
                <a:spcPts val="1000"/>
              </a:spcBef>
              <a:defRPr sz="1800" b="0"/>
            </a:lvl4pPr>
            <a:lvl5pPr>
              <a:lnSpc>
                <a:spcPct val="100000"/>
              </a:lnSpc>
              <a:spcBef>
                <a:spcPts val="1000"/>
              </a:spcBef>
              <a:defRPr sz="16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4331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5011113" cy="5048974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70317" y="1091885"/>
            <a:ext cx="5130734" cy="5048973"/>
          </a:xfrm>
        </p:spPr>
        <p:txBody>
          <a:bodyPr>
            <a:normAutofit/>
          </a:bodyPr>
          <a:lstStyle>
            <a:lvl1pPr marL="457200" indent="-4572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2800" b="0"/>
            </a:lvl1pPr>
            <a:lvl2pPr marL="8001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2400" b="0"/>
            </a:lvl2pPr>
            <a:lvl3pPr marL="12573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2000" b="0"/>
            </a:lvl3pPr>
            <a:lvl4pPr marL="17145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1800" b="0"/>
            </a:lvl4pPr>
            <a:lvl5pPr marL="2057400" indent="-2286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16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310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7472374" cy="1913892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66723" y="3152220"/>
            <a:ext cx="6977077" cy="326401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None/>
              <a:defRPr sz="2800" b="0"/>
            </a:lvl1pPr>
            <a:lvl2pPr marL="45720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None/>
              <a:defRPr sz="2400" b="0"/>
            </a:lvl2pPr>
            <a:lvl3pPr marL="91440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None/>
              <a:defRPr sz="2000" b="0"/>
            </a:lvl3pPr>
            <a:lvl4pPr marL="137160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None/>
              <a:defRPr sz="1800" b="0"/>
            </a:lvl4pPr>
            <a:lvl5pPr marL="182880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None/>
              <a:defRPr sz="16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CD50F62-7F43-2FBB-55E3-23F6293970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39100" y="1096963"/>
            <a:ext cx="4152900" cy="57610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648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18A9A4E-F149-44F8-9FAE-8ABA2BD26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000"/>
          <a:stretch>
            <a:fillRect/>
          </a:stretch>
        </p:blipFill>
        <p:spPr>
          <a:xfrm flipV="1">
            <a:off x="1881504" y="4663441"/>
            <a:ext cx="4389120" cy="2194559"/>
          </a:xfrm>
          <a:custGeom>
            <a:avLst/>
            <a:gdLst>
              <a:gd name="connsiteX0" fmla="*/ 0 w 4389120"/>
              <a:gd name="connsiteY0" fmla="*/ 0 h 2194559"/>
              <a:gd name="connsiteX1" fmla="*/ 4389120 w 4389120"/>
              <a:gd name="connsiteY1" fmla="*/ 0 h 2194559"/>
              <a:gd name="connsiteX2" fmla="*/ 4389120 w 4389120"/>
              <a:gd name="connsiteY2" fmla="*/ 2194559 h 2194559"/>
              <a:gd name="connsiteX3" fmla="*/ 0 w 4389120"/>
              <a:gd name="connsiteY3" fmla="*/ 2194559 h 2194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9120" h="2194559">
                <a:moveTo>
                  <a:pt x="0" y="0"/>
                </a:moveTo>
                <a:lnTo>
                  <a:pt x="4389120" y="0"/>
                </a:lnTo>
                <a:lnTo>
                  <a:pt x="4389120" y="2194559"/>
                </a:lnTo>
                <a:lnTo>
                  <a:pt x="0" y="2194559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44170C3-9FB6-324B-DD88-972B181F5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9956" r="-1"/>
          <a:stretch/>
        </p:blipFill>
        <p:spPr>
          <a:xfrm flipH="1">
            <a:off x="10185174" y="1234440"/>
            <a:ext cx="2024907" cy="4389120"/>
          </a:xfrm>
          <a:custGeom>
            <a:avLst/>
            <a:gdLst>
              <a:gd name="connsiteX0" fmla="*/ 0 w 2916372"/>
              <a:gd name="connsiteY0" fmla="*/ 0 h 4389120"/>
              <a:gd name="connsiteX1" fmla="*/ 2916372 w 2916372"/>
              <a:gd name="connsiteY1" fmla="*/ 0 h 4389120"/>
              <a:gd name="connsiteX2" fmla="*/ 2916372 w 2916372"/>
              <a:gd name="connsiteY2" fmla="*/ 4389120 h 4389120"/>
              <a:gd name="connsiteX3" fmla="*/ 0 w 2916372"/>
              <a:gd name="connsiteY3" fmla="*/ 4389120 h 438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6372" h="4389120">
                <a:moveTo>
                  <a:pt x="0" y="0"/>
                </a:moveTo>
                <a:lnTo>
                  <a:pt x="2916372" y="0"/>
                </a:lnTo>
                <a:lnTo>
                  <a:pt x="2916372" y="4389120"/>
                </a:lnTo>
                <a:lnTo>
                  <a:pt x="0" y="4389120"/>
                </a:lnTo>
                <a:close/>
              </a:path>
            </a:pathLst>
          </a:cu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1091CD0-1D83-5BBE-A26C-2D7EAF858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2529" t="-1" b="51667"/>
          <a:stretch/>
        </p:blipFill>
        <p:spPr>
          <a:xfrm flipV="1">
            <a:off x="0" y="-1"/>
            <a:ext cx="3839210" cy="2055127"/>
          </a:xfrm>
          <a:custGeom>
            <a:avLst/>
            <a:gdLst>
              <a:gd name="connsiteX0" fmla="*/ 0 w 3839210"/>
              <a:gd name="connsiteY0" fmla="*/ 0 h 3261166"/>
              <a:gd name="connsiteX1" fmla="*/ 3839210 w 3839210"/>
              <a:gd name="connsiteY1" fmla="*/ 0 h 3261166"/>
              <a:gd name="connsiteX2" fmla="*/ 3839210 w 3839210"/>
              <a:gd name="connsiteY2" fmla="*/ 3261166 h 3261166"/>
              <a:gd name="connsiteX3" fmla="*/ 0 w 3839210"/>
              <a:gd name="connsiteY3" fmla="*/ 3261166 h 3261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9210" h="3261166">
                <a:moveTo>
                  <a:pt x="0" y="0"/>
                </a:moveTo>
                <a:lnTo>
                  <a:pt x="3839210" y="0"/>
                </a:lnTo>
                <a:lnTo>
                  <a:pt x="3839210" y="3261166"/>
                </a:lnTo>
                <a:lnTo>
                  <a:pt x="0" y="3261166"/>
                </a:lnTo>
                <a:close/>
              </a:path>
            </a:pathLst>
          </a:cu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5" y="1097237"/>
            <a:ext cx="11076631" cy="2885630"/>
          </a:xfrm>
        </p:spPr>
        <p:txBody>
          <a:bodyPr lIns="0" rIns="0"/>
          <a:lstStyle>
            <a:lvl1pPr>
              <a:defRPr sz="72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305300" y="4059067"/>
            <a:ext cx="7338056" cy="269225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+mj-lt"/>
              <a:buNone/>
              <a:defRPr sz="2800" b="0"/>
            </a:lvl1pPr>
            <a:lvl2pPr marL="457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+mj-lt"/>
              <a:buNone/>
              <a:defRPr sz="2400" b="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+mj-lt"/>
              <a:buNone/>
              <a:defRPr sz="2000" b="0"/>
            </a:lvl3pPr>
            <a:lvl4pPr marL="1371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+mj-lt"/>
              <a:buNone/>
              <a:defRPr sz="1800" b="0"/>
            </a:lvl4pPr>
            <a:lvl5pPr marL="1828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+mj-lt"/>
              <a:buNone/>
              <a:defRPr sz="16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56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Content 1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5011113" cy="5048974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70316" y="1091885"/>
            <a:ext cx="5273043" cy="5056747"/>
          </a:xfrm>
        </p:spPr>
        <p:txBody>
          <a:bodyPr>
            <a:normAutofit/>
          </a:bodyPr>
          <a:lstStyle>
            <a:lvl1pPr marL="347472" indent="-347472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800" b="0"/>
            </a:lvl1pPr>
            <a:lvl2pPr marL="8001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b="0"/>
            </a:lvl2pPr>
            <a:lvl3pPr marL="12573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3pPr>
            <a:lvl4pPr marL="17145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/>
            </a:lvl4pPr>
            <a:lvl5pPr marL="2114550" indent="-28575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3110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2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165" y="3870960"/>
            <a:ext cx="11533835" cy="2941320"/>
          </a:xfrm>
        </p:spPr>
        <p:txBody>
          <a:bodyPr lIns="0" tIns="0" rIns="0" bIns="0" anchor="ctr"/>
          <a:lstStyle>
            <a:lvl1pPr>
              <a:lnSpc>
                <a:spcPct val="75000"/>
              </a:lnSpc>
              <a:spcBef>
                <a:spcPts val="1000"/>
              </a:spcBef>
              <a:spcAft>
                <a:spcPts val="600"/>
              </a:spcAft>
              <a:defRPr sz="7200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C506222-0BCA-9701-399C-0CF92FA231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1112500" cy="37719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98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+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F0DABCC-5F7F-4B44-B780-46F5D46079D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433638"/>
            <a:ext cx="5821363" cy="396716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57926" y="2433005"/>
            <a:ext cx="5303523" cy="3967795"/>
          </a:xfrm>
        </p:spPr>
        <p:txBody>
          <a:bodyPr>
            <a:normAutofit/>
          </a:bodyPr>
          <a:lstStyle>
            <a:lvl1pPr marL="347472" indent="-347472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1pPr>
            <a:lvl2pPr marL="8001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/>
            </a:lvl2pPr>
            <a:lvl3pPr marL="12573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/>
            </a:lvl3pPr>
            <a:lvl4pPr marL="17145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/>
            </a:lvl4pPr>
            <a:lvl5pPr marL="2114550" indent="-28575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14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C631A2C5-44A9-8EF8-E747-353DD34AB2E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66726" y="2392441"/>
            <a:ext cx="5303523" cy="3967795"/>
          </a:xfrm>
        </p:spPr>
        <p:txBody>
          <a:bodyPr>
            <a:normAutofit/>
          </a:bodyPr>
          <a:lstStyle>
            <a:lvl1pPr marL="347472" indent="-347472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1pPr>
            <a:lvl2pPr marL="8001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/>
            </a:lvl2pPr>
            <a:lvl3pPr marL="12573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/>
            </a:lvl3pPr>
            <a:lvl4pPr marL="17145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/>
            </a:lvl4pPr>
            <a:lvl5pPr marL="2114550" indent="-28575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67472" y="2392441"/>
            <a:ext cx="5303523" cy="396779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 b="0"/>
            </a:lvl1pPr>
            <a:lvl2pPr marL="34747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2pPr>
            <a:lvl3pPr marL="71323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3pPr>
            <a:lvl4pPr marL="107899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4pPr>
            <a:lvl5pPr marL="1837944" indent="-28575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45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1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C631A2C5-44A9-8EF8-E747-353DD34AB2E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51487" y="2392441"/>
            <a:ext cx="3456633" cy="3967795"/>
          </a:xfrm>
        </p:spPr>
        <p:txBody>
          <a:bodyPr>
            <a:normAutofit/>
          </a:bodyPr>
          <a:lstStyle>
            <a:lvl1pPr marL="347472" indent="-347472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/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/>
            </a:lvl3pPr>
            <a:lvl4pPr marL="17145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/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701538" y="2392441"/>
            <a:ext cx="6969458" cy="396779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 b="0"/>
            </a:lvl1pPr>
            <a:lvl2pPr marL="34747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2pPr>
            <a:lvl3pPr marL="71323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3pPr>
            <a:lvl4pPr marL="107899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4pPr>
            <a:lvl5pPr marL="1837944" indent="-28575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2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4806" y="1432518"/>
            <a:ext cx="7958331" cy="22376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1808" y="3696004"/>
            <a:ext cx="7796540" cy="2379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88E8CDA-4B53-1285-4909-D3A5FB6B36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3671" y="459077"/>
            <a:ext cx="2267211" cy="480363"/>
          </a:xfrm>
          <a:prstGeom prst="rect">
            <a:avLst/>
          </a:prstGeom>
        </p:spPr>
        <p:txBody>
          <a:bodyPr vert="horz" lIns="0" tIns="0" rIns="91440" bIns="18288" rtlCol="0" anchor="ctr"/>
          <a:lstStyle>
            <a:lvl1pPr algn="l">
              <a:defRPr sz="1200" b="1" i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00A2341-0273-5256-69F5-7D63AFB933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59025" y="459081"/>
            <a:ext cx="789138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4000" b="1" i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76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79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b="1" i="0" kern="1200" cap="none" spc="-300">
          <a:solidFill>
            <a:schemeClr val="bg1"/>
          </a:solidFill>
          <a:effectLst/>
          <a:latin typeface="+mj-lt"/>
          <a:ea typeface="+mj-ea"/>
          <a:cs typeface="Kalinga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None/>
        <a:defRPr sz="2000" b="1" i="0" kern="1200" spc="0">
          <a:solidFill>
            <a:schemeClr val="bg1"/>
          </a:solidFill>
          <a:effectLst/>
          <a:latin typeface="+mn-lt"/>
          <a:ea typeface="+mn-ea"/>
          <a:cs typeface="Kalinga" panose="020B0502040204020203" pitchFamily="34" charset="0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None/>
        <a:defRPr sz="1800" b="1" i="0" kern="1200" spc="0">
          <a:solidFill>
            <a:schemeClr val="bg1"/>
          </a:solidFill>
          <a:effectLst/>
          <a:latin typeface="+mn-lt"/>
          <a:ea typeface="+mn-ea"/>
          <a:cs typeface="Kalinga" panose="020B0502040204020203" pitchFamily="34" charset="0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None/>
        <a:defRPr sz="1600" b="1" i="0" kern="1200" spc="0">
          <a:solidFill>
            <a:schemeClr val="bg1"/>
          </a:solidFill>
          <a:effectLst/>
          <a:latin typeface="+mn-lt"/>
          <a:ea typeface="+mn-ea"/>
          <a:cs typeface="Kalinga" panose="020B0502040204020203" pitchFamily="34" charset="0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None/>
        <a:defRPr sz="1400" b="1" i="0" kern="1200" spc="0">
          <a:solidFill>
            <a:schemeClr val="bg1"/>
          </a:solidFill>
          <a:effectLst/>
          <a:latin typeface="+mn-lt"/>
          <a:ea typeface="+mn-ea"/>
          <a:cs typeface="Kalinga" panose="020B0502040204020203" pitchFamily="34" charset="0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None/>
        <a:defRPr sz="1200" b="1" i="0" kern="1200" spc="0">
          <a:solidFill>
            <a:schemeClr val="bg1"/>
          </a:solidFill>
          <a:effectLst/>
          <a:latin typeface="+mn-lt"/>
          <a:ea typeface="+mn-ea"/>
          <a:cs typeface="Kalinga" panose="020B0502040204020203" pitchFamily="34" charset="0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FE68D0-70C9-8FD8-C561-6E5A21594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20" y="386081"/>
            <a:ext cx="4305340" cy="6085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BF772B-3650-D31C-D6C1-7A8A4C4F9B2C}"/>
              </a:ext>
            </a:extLst>
          </p:cNvPr>
          <p:cNvSpPr txBox="1"/>
          <p:nvPr/>
        </p:nvSpPr>
        <p:spPr>
          <a:xfrm>
            <a:off x="10160" y="11225"/>
            <a:ext cx="2123440" cy="1200329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264D0B-60A7-39BB-94D9-2E33F67F83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96611" y="2780714"/>
            <a:ext cx="5024357" cy="33595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1BBDD8-0A72-E913-2448-3BA8443C3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7931" y="386081"/>
            <a:ext cx="9944229" cy="281399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6000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Python’s openpyxl</a:t>
            </a:r>
            <a:br>
              <a:rPr lang="en-US" sz="6000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6000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 </a:t>
            </a:r>
            <a:r>
              <a:rPr lang="en-US" sz="6000" dirty="0">
                <a:solidFill>
                  <a:schemeClr val="accent4">
                    <a:lumMod val="75000"/>
                  </a:schemeClr>
                </a:solidFill>
                <a:highlight>
                  <a:srgbClr val="FFFF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Opening &amp; Introduction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CC9015-B7F3-F24D-B127-B0466DA3C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024" y="3930857"/>
            <a:ext cx="3615903" cy="14785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546092E-BA63-3421-2087-D30B991B434D}"/>
              </a:ext>
            </a:extLst>
          </p:cNvPr>
          <p:cNvGrpSpPr/>
          <p:nvPr/>
        </p:nvGrpSpPr>
        <p:grpSpPr>
          <a:xfrm>
            <a:off x="7914382" y="3200071"/>
            <a:ext cx="4272378" cy="3190569"/>
            <a:chOff x="7914382" y="3200071"/>
            <a:chExt cx="4272378" cy="319056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793CF43-D6DF-EC40-980C-97D5EFDF7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14382" y="3200071"/>
              <a:ext cx="3827397" cy="319056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C8A5E2-B67B-8ADD-54E6-EAE0078635D7}"/>
                </a:ext>
              </a:extLst>
            </p:cNvPr>
            <p:cNvSpPr txBox="1"/>
            <p:nvPr/>
          </p:nvSpPr>
          <p:spPr>
            <a:xfrm>
              <a:off x="11005026" y="3334764"/>
              <a:ext cx="1031051" cy="3077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1400" dirty="0">
                  <a:latin typeface="72 Black" panose="020B0A04030603020204" pitchFamily="34" charset="0"/>
                  <a:cs typeface="72 Black" panose="020B0A04030603020204" pitchFamily="34" charset="0"/>
                </a:rPr>
                <a:t>openpyxl</a:t>
              </a:r>
              <a:endParaRPr lang="en-US" sz="1400" dirty="0">
                <a:latin typeface="72 Black" panose="020B0A04030603020204" pitchFamily="34" charset="0"/>
                <a:cs typeface="72 Black" panose="020B0A04030603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45706D-BF86-F10B-43B2-8E9C8B7A2F4F}"/>
                </a:ext>
              </a:extLst>
            </p:cNvPr>
            <p:cNvSpPr txBox="1"/>
            <p:nvPr/>
          </p:nvSpPr>
          <p:spPr>
            <a:xfrm>
              <a:off x="10854344" y="3852924"/>
              <a:ext cx="1332416" cy="3077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1400" dirty="0">
                  <a:latin typeface="72 Black" panose="020B0A04030603020204" pitchFamily="34" charset="0"/>
                  <a:cs typeface="72 Black" panose="020B0A04030603020204" pitchFamily="34" charset="0"/>
                </a:rPr>
                <a:t>python-docx</a:t>
              </a:r>
              <a:endParaRPr lang="en-US" sz="1400" dirty="0">
                <a:latin typeface="72 Black" panose="020B0A04030603020204" pitchFamily="34" charset="0"/>
                <a:cs typeface="72 Black" panose="020B0A04030603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EE9D83-C01D-37B8-5635-8CDB8ED32076}"/>
                </a:ext>
              </a:extLst>
            </p:cNvPr>
            <p:cNvSpPr txBox="1"/>
            <p:nvPr/>
          </p:nvSpPr>
          <p:spPr>
            <a:xfrm>
              <a:off x="10885774" y="4371084"/>
              <a:ext cx="1300356" cy="3077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1400" dirty="0">
                  <a:latin typeface="72 Black" panose="020B0A04030603020204" pitchFamily="34" charset="0"/>
                  <a:cs typeface="72 Black" panose="020B0A04030603020204" pitchFamily="34" charset="0"/>
                </a:rPr>
                <a:t>python-pptx</a:t>
              </a:r>
              <a:endParaRPr lang="en-US" sz="1400" dirty="0">
                <a:latin typeface="72 Black" panose="020B0A04030603020204" pitchFamily="34" charset="0"/>
                <a:cs typeface="72 Black" panose="020B0A04030603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00E66C-AC94-186B-75D3-F00C8F612F3B}"/>
                </a:ext>
              </a:extLst>
            </p:cNvPr>
            <p:cNvSpPr txBox="1"/>
            <p:nvPr/>
          </p:nvSpPr>
          <p:spPr>
            <a:xfrm>
              <a:off x="11046074" y="4967893"/>
              <a:ext cx="1011815" cy="3077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1400" dirty="0">
                  <a:latin typeface="72 Black" panose="020B0A04030603020204" pitchFamily="34" charset="0"/>
                  <a:cs typeface="72 Black" panose="020B0A04030603020204" pitchFamily="34" charset="0"/>
                </a:rPr>
                <a:t>pypdf2/3</a:t>
              </a:r>
              <a:endParaRPr lang="en-US" sz="1400" dirty="0">
                <a:latin typeface="72 Black" panose="020B0A04030603020204" pitchFamily="34" charset="0"/>
                <a:cs typeface="72 Black" panose="020B0A040306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794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A4006-32F8-F928-F698-25BECE697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C01FD5-0805-84A2-C6CC-533074FFA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03" y="318151"/>
            <a:ext cx="9296964" cy="58491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5091245-35E5-A4AD-B726-40AC4FD69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ADEB54-EC53-E0AC-5EDE-48BEE0FD3645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7DAFCD-949F-7BB3-B036-2A1EA9EA0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82E9E7E-713A-8C48-146C-1BEDB7754F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46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2.6 Working w/ Multiple Workbooks &amp; 2.7 Workbook Properties</a:t>
            </a:r>
          </a:p>
        </p:txBody>
      </p:sp>
    </p:spTree>
    <p:extLst>
      <p:ext uri="{BB962C8B-B14F-4D97-AF65-F5344CB8AC3E}">
        <p14:creationId xmlns:p14="http://schemas.microsoft.com/office/powerpoint/2010/main" val="676379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E9284-C39A-0DDE-84A5-5B5F22F8E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2A73F8-9FAB-10D6-0E12-18C61E830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4" y="521563"/>
            <a:ext cx="8750300" cy="54457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B0DC27E-3F78-35A9-EACB-6138A7AE0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6623C4-C5BB-3310-5C85-7220441489BE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FD09BD-CB24-8EC6-B002-B2DCE1924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773EB64-E669-F32C-9934-9C84AF4BDA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3.1 Accessing Cell Values</a:t>
            </a:r>
          </a:p>
        </p:txBody>
      </p:sp>
    </p:spTree>
    <p:extLst>
      <p:ext uri="{BB962C8B-B14F-4D97-AF65-F5344CB8AC3E}">
        <p14:creationId xmlns:p14="http://schemas.microsoft.com/office/powerpoint/2010/main" val="2042488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4E226-7E46-4785-F85D-09BD970DB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0683E2A-24BE-716A-CC44-104AC0656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40" y="345986"/>
            <a:ext cx="9053443" cy="57729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29B67F1-42CE-C4B7-C8CC-ABFE013A9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A10AE6-50F9-56D3-D40C-BBABF42DC320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22B2AD-5BD5-CE3F-D494-A8432FD1D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A6EB7F-0505-6926-2973-B8C7D5B15C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2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3.2 Setting Cell Values &amp; 3.3 Data Types</a:t>
            </a:r>
          </a:p>
        </p:txBody>
      </p:sp>
    </p:spTree>
    <p:extLst>
      <p:ext uri="{BB962C8B-B14F-4D97-AF65-F5344CB8AC3E}">
        <p14:creationId xmlns:p14="http://schemas.microsoft.com/office/powerpoint/2010/main" val="2330025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9AAE0-2A43-C928-BF63-CEE6B5D05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EDA4AF-181A-5E02-2EAB-AE4D23728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40" y="413893"/>
            <a:ext cx="9177275" cy="58967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C91960C-D693-FDB7-2EDA-4B2678F7B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A588D2-F9EB-9623-FF77-E6371081A5A4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B6E5A0-E09C-E9C0-1B7D-2C23F358C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C77823-B51E-CF2D-08F9-B854229DE8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4254525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3.4 Formulas and Calculations</a:t>
            </a:r>
          </a:p>
        </p:txBody>
      </p:sp>
    </p:spTree>
    <p:extLst>
      <p:ext uri="{BB962C8B-B14F-4D97-AF65-F5344CB8AC3E}">
        <p14:creationId xmlns:p14="http://schemas.microsoft.com/office/powerpoint/2010/main" val="4282287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C64CE-D672-06DA-801F-038DC0C0E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CC7667-3D5C-107F-7454-E859BFBD1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41" y="523469"/>
            <a:ext cx="9301626" cy="58110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58137FA-BE0D-C4EC-C9AF-AAFE03ED7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F955B4-2168-FA82-3841-9912D55D2D4C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207F8D-D575-10B4-F505-E062DEFED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76A6473-A9D0-6A13-D8BD-8C1884AFC9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3.5 Number Formatting</a:t>
            </a:r>
          </a:p>
        </p:txBody>
      </p:sp>
    </p:spTree>
    <p:extLst>
      <p:ext uri="{BB962C8B-B14F-4D97-AF65-F5344CB8AC3E}">
        <p14:creationId xmlns:p14="http://schemas.microsoft.com/office/powerpoint/2010/main" val="1352834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00529-AE0F-BE5E-DAC5-9CB3C7676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E883A6-282D-E686-C656-BB5A572BD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2" y="480678"/>
            <a:ext cx="9255756" cy="58682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39F4055-7EDE-AD41-A8C0-1287945E8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ECC5F0-BEFF-691F-8BAC-1C63FDCAA138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7163AA-071A-3208-189E-8DDCF8150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28FB6D5-0C2E-9CCC-9159-0FAC97FC86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3.6 Dates and Times</a:t>
            </a:r>
          </a:p>
        </p:txBody>
      </p:sp>
    </p:spTree>
    <p:extLst>
      <p:ext uri="{BB962C8B-B14F-4D97-AF65-F5344CB8AC3E}">
        <p14:creationId xmlns:p14="http://schemas.microsoft.com/office/powerpoint/2010/main" val="1859524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D2D22-6D4A-B684-FFD9-6BD2849D4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4C0167-5B91-1D7A-83E8-13CBD90BD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79" y="456761"/>
            <a:ext cx="8831721" cy="58110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AF4E118-ADEF-2835-B8B7-2DB3B4341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C36E6-E84A-0B02-71D2-E63B0A65BD3A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0A533D-24B3-ADAD-2988-831A47266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F940DF-2353-7EF2-40C2-F28157227C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3.7 Working with Cell Ranges</a:t>
            </a:r>
          </a:p>
        </p:txBody>
      </p:sp>
    </p:spTree>
    <p:extLst>
      <p:ext uri="{BB962C8B-B14F-4D97-AF65-F5344CB8AC3E}">
        <p14:creationId xmlns:p14="http://schemas.microsoft.com/office/powerpoint/2010/main" val="2619217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C19DB-FDDE-030C-8204-C83732B2C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F27C84-62A2-A47B-B5FD-16D7CF142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54" y="431284"/>
            <a:ext cx="8481352" cy="61635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E12B37A-AD5B-F8A3-C171-4A212E62B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C9499D-0551-6928-7D17-4B8BE85D3EFB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197046-E2BC-FE6E-E561-EC91D36A9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4BE4BE-7789-C2E5-2E41-872A44F1A4F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4.1 Fonts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DA0664-D92B-7FAE-D081-96A17D017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258" y="1149890"/>
            <a:ext cx="3333750" cy="3190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9434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58E63-5F90-688C-51D3-F17EDA7EF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2D045C-980D-87ED-A0E5-70E215F16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56" y="351995"/>
            <a:ext cx="9178471" cy="61540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0864A9D-6ABB-3C76-AA27-392662BA1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8F6AF8-5F47-689F-58AA-8EA8CE749C22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8E868A-02FF-812E-417E-5BDBA626D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191BA4-DADB-D3B3-1135-08842B426FC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4.2 Fill Colors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1C6E9C-3CAF-DB8F-DAF3-686DF317B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3588" y="1714501"/>
            <a:ext cx="3333750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8958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F787A-3C6F-05B6-091B-E7E400EFC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924B6F-7292-89B1-3F0F-4F81AAE76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05" y="369764"/>
            <a:ext cx="9137628" cy="59503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DADE018-5492-F60D-AF09-682A34BBC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E4B84-93DD-91DE-C0C1-AA33CB01AA14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11BA9F-5ABB-8954-63D6-9736ECF20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87518A0-186A-D830-B030-E401330D4A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4.3 Borders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E7C7A0-0082-5F5F-3049-CFD656FF0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320" y="1454761"/>
            <a:ext cx="2409825" cy="3333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7108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B4D5254-134A-C452-4779-F107861EC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05" y="611388"/>
            <a:ext cx="10044855" cy="49027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80849CC-D2D0-686A-50A5-4EAE10477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0F73AD-649A-60F2-3DAD-33E6267E44B2}"/>
              </a:ext>
            </a:extLst>
          </p:cNvPr>
          <p:cNvSpPr txBox="1"/>
          <p:nvPr/>
        </p:nvSpPr>
        <p:spPr>
          <a:xfrm>
            <a:off x="10159" y="-19334"/>
            <a:ext cx="2449407" cy="156966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96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929054-2F87-FC68-1F84-6FA7FB35A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C052DD-97AF-ACCB-ABCD-1A67F839C0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5460" y="5574693"/>
            <a:ext cx="8750300" cy="1062293"/>
          </a:xfrm>
        </p:spPr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1. Introduction – About openpyxl</a:t>
            </a:r>
          </a:p>
        </p:txBody>
      </p:sp>
    </p:spTree>
    <p:extLst>
      <p:ext uri="{BB962C8B-B14F-4D97-AF65-F5344CB8AC3E}">
        <p14:creationId xmlns:p14="http://schemas.microsoft.com/office/powerpoint/2010/main" val="3086065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C7E04-74F4-A3FF-2D1C-029F48D5F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58419F-0410-F1C4-5484-CEB9867B1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94" y="470407"/>
            <a:ext cx="8785306" cy="57837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DF8F267-2B2F-3358-3C72-222DA186A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27E75D-112B-3686-98D9-6ADC7CA84E49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14449B-A79E-4E12-0784-3E6E809C1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B529194-EF74-48E9-077D-058AD080226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4.4 Alignment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EE99AE-1FB8-A7D2-B525-E733C1E37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8958" y="1489604"/>
            <a:ext cx="3333750" cy="2447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38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2D875-01E6-F1E2-99A7-12A34E8A8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FF8AA9E-0777-199B-8BDD-F2D87251F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20" y="287867"/>
            <a:ext cx="8142694" cy="6032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8554EBE-249E-A4C1-5052-6F24B0ED7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BA0C4B-0B4F-7443-5468-A63EEFA4596B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F82FF7-FD11-5C91-D21A-B5B4551F9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133D61E-4E5F-802F-3643-63B33235818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77500" lnSpcReduction="200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33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4.5 Number Formats &amp; 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4.6 Conditional Formatting</a:t>
            </a:r>
          </a:p>
        </p:txBody>
      </p:sp>
      <p:pic>
        <p:nvPicPr>
          <p:cNvPr id="1026" name="Picture 2" descr="Choices Arrows Indicating Decision Pointing And Path">
            <a:extLst>
              <a:ext uri="{FF2B5EF4-FFF2-40B4-BE49-F238E27FC236}">
                <a16:creationId xmlns:a16="http://schemas.microsoft.com/office/drawing/2014/main" id="{E68437F3-0679-30E2-E593-3AF62BE8F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793" y="1331923"/>
            <a:ext cx="2848585" cy="2588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930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D8D4C-1AD6-D47B-5CC8-82CF8250F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98BACE-BE74-3A4C-A678-C9DF36246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85" y="564234"/>
            <a:ext cx="7996175" cy="53836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DE6B51B-4693-F59F-4409-51E803AC4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7DDCDE-BB5C-45DA-4E83-E928A5CBCF12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774DF1-B821-35CE-B8DB-A64E80483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0C5F0AA-37A0-DBBB-8273-CF8A9027B90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77500" lnSpcReduction="200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4.7 </a:t>
            </a:r>
            <a:r>
              <a:rPr lang="en-US" altLang="zh-CN" sz="36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Styles and Themes &amp;</a:t>
            </a:r>
          </a:p>
          <a:p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4.8</a:t>
            </a: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Applying Styles to Cells and Ranges</a:t>
            </a:r>
          </a:p>
        </p:txBody>
      </p:sp>
    </p:spTree>
    <p:extLst>
      <p:ext uri="{BB962C8B-B14F-4D97-AF65-F5344CB8AC3E}">
        <p14:creationId xmlns:p14="http://schemas.microsoft.com/office/powerpoint/2010/main" val="2175089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824FE-CE85-3F7B-6763-263CBCEA1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8C3DBA-E9FE-5B0B-A253-6D1B7FD19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F5C110-7199-E919-75C6-F1D770EEA60B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>
                <a:solidFill>
                  <a:schemeClr val="accent5"/>
                </a:solidFill>
                <a:latin typeface="Trade Gothic Next Heavy" panose="020F0502020204030204" pitchFamily="34" charset="0"/>
              </a:rPr>
              <a:t>023</a:t>
            </a:r>
            <a:endParaRPr lang="en-US" sz="8800" dirty="0">
              <a:solidFill>
                <a:schemeClr val="accent5"/>
              </a:solidFill>
              <a:latin typeface="Trade Gothic Next Heavy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6EA41F-B991-8B08-B299-5ED04EE82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51442F0-D70D-9783-F288-FF8515D3B7D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5.1</a:t>
            </a:r>
          </a:p>
        </p:txBody>
      </p:sp>
    </p:spTree>
    <p:extLst>
      <p:ext uri="{BB962C8B-B14F-4D97-AF65-F5344CB8AC3E}">
        <p14:creationId xmlns:p14="http://schemas.microsoft.com/office/powerpoint/2010/main" val="3861583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4DFB7-8F1D-1A57-32E4-62DD43676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31E7A0-57F6-9E0F-D37B-13655E9B7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63" y="386080"/>
            <a:ext cx="4305340" cy="6085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EDB76D-9EA4-2778-6B64-2DE8170AC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371" y="592521"/>
            <a:ext cx="5776753" cy="2362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 descr="A person sitting on a rock holding a football&#10;&#10;AI-generated content may be incorrect.">
            <a:extLst>
              <a:ext uri="{FF2B5EF4-FFF2-40B4-BE49-F238E27FC236}">
                <a16:creationId xmlns:a16="http://schemas.microsoft.com/office/drawing/2014/main" id="{8EB5F0BD-72CE-A5C9-EA8E-FC9D631BD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931" y="2883601"/>
            <a:ext cx="3688137" cy="3903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36473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6E447-63A2-3C97-9E86-66FB4F015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37E1FF-7FA4-C2F6-B828-778D76B26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" y="611388"/>
            <a:ext cx="10586720" cy="47720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C265C4B-34A4-06A7-361A-CD8DE2882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27F947-2888-4BC7-9B20-C115BC483D8A}"/>
              </a:ext>
            </a:extLst>
          </p:cNvPr>
          <p:cNvSpPr txBox="1"/>
          <p:nvPr/>
        </p:nvSpPr>
        <p:spPr>
          <a:xfrm>
            <a:off x="10159" y="19618"/>
            <a:ext cx="2436707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91B3BC-A7E9-795C-615E-2747A3C79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6551868-34DC-0F9A-9179-D8551CBB2B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5460" y="5574693"/>
            <a:ext cx="8750300" cy="1062293"/>
          </a:xfrm>
        </p:spPr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1. Introduction – First Sample</a:t>
            </a:r>
          </a:p>
        </p:txBody>
      </p:sp>
    </p:spTree>
    <p:extLst>
      <p:ext uri="{BB962C8B-B14F-4D97-AF65-F5344CB8AC3E}">
        <p14:creationId xmlns:p14="http://schemas.microsoft.com/office/powerpoint/2010/main" val="232693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245FF-35D8-A612-3794-538AFE5FE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E7C68A0-3860-8D58-6187-6184BE81F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" y="487273"/>
            <a:ext cx="10424160" cy="50874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DB2BC73-E5E2-BFBD-75AA-0042168C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F721AC-B560-6F2E-4EE4-1BDCE2351F07}"/>
              </a:ext>
            </a:extLst>
          </p:cNvPr>
          <p:cNvSpPr txBox="1"/>
          <p:nvPr/>
        </p:nvSpPr>
        <p:spPr>
          <a:xfrm>
            <a:off x="10159" y="19618"/>
            <a:ext cx="2436707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3720E0-7D2C-3C3E-35CC-EE8519E02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F05CEA0-1C58-A478-54CF-6A4CE820B0A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5460" y="5145428"/>
            <a:ext cx="8750300" cy="1062293"/>
          </a:xfrm>
        </p:spPr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1. Introduction – First </a:t>
            </a:r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Exercise</a:t>
            </a:r>
            <a:endParaRPr lang="en-US" sz="44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FA86E5-7079-8A0F-E21B-6A3A4C842B37}"/>
              </a:ext>
            </a:extLst>
          </p:cNvPr>
          <p:cNvSpPr txBox="1"/>
          <p:nvPr/>
        </p:nvSpPr>
        <p:spPr>
          <a:xfrm>
            <a:off x="667559" y="3235960"/>
            <a:ext cx="9929321" cy="132343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Question:</a:t>
            </a:r>
          </a:p>
          <a:p>
            <a:r>
              <a:rPr lang="en-US" sz="4000" b="1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Write into a new Excel file with iterating</a:t>
            </a:r>
          </a:p>
        </p:txBody>
      </p:sp>
    </p:spTree>
    <p:extLst>
      <p:ext uri="{BB962C8B-B14F-4D97-AF65-F5344CB8AC3E}">
        <p14:creationId xmlns:p14="http://schemas.microsoft.com/office/powerpoint/2010/main" val="1315626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93CC8-98AC-C317-99F3-587A6453C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74A87B-8ACB-FBD0-065C-87B94803B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" y="487864"/>
            <a:ext cx="10401300" cy="53741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2C9194E-650D-A1E7-128B-F572C7344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270352-951D-5758-0CAA-F35021F3F2FF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DAD431-02E9-79BE-5683-E1309F29A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8C6902-78D9-0654-29CE-ED04ACD1FEF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2.1 Creating Workbooks</a:t>
            </a:r>
          </a:p>
        </p:txBody>
      </p:sp>
    </p:spTree>
    <p:extLst>
      <p:ext uri="{BB962C8B-B14F-4D97-AF65-F5344CB8AC3E}">
        <p14:creationId xmlns:p14="http://schemas.microsoft.com/office/powerpoint/2010/main" val="2249157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77605-BA9D-05C7-E244-8F97BC450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74F6ED-383A-8020-8FA2-E0FD2FEE9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23" y="441933"/>
            <a:ext cx="9583487" cy="57429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EF718ED-BB73-6F7F-372B-E50F3542C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0211CD-F11D-8290-76FF-CE84AF517F6A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F7F6CF-D730-32A1-E5E9-66C14E418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5647B9-32D5-0E73-0854-941E538927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2.2 </a:t>
            </a:r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Accessing</a:t>
            </a: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Worksheets</a:t>
            </a:r>
          </a:p>
        </p:txBody>
      </p:sp>
    </p:spTree>
    <p:extLst>
      <p:ext uri="{BB962C8B-B14F-4D97-AF65-F5344CB8AC3E}">
        <p14:creationId xmlns:p14="http://schemas.microsoft.com/office/powerpoint/2010/main" val="3338213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CFEDE-06AD-BB16-39E4-9FCBACAC2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A432F0-CFF9-0F80-AFD2-556E5DE92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5" y="605975"/>
            <a:ext cx="8891125" cy="54900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5A319EA-4FA6-A35B-1A80-35FC4FC8B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B9915F-F8C9-B564-DC99-FD22E01E0D21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508A8C-6CA2-AD36-5D13-77A58E8F0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FD4BBA-B0AE-C7AB-FEA1-BDE2DFD9491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2.3 Creating Worksheets</a:t>
            </a:r>
          </a:p>
        </p:txBody>
      </p:sp>
    </p:spTree>
    <p:extLst>
      <p:ext uri="{BB962C8B-B14F-4D97-AF65-F5344CB8AC3E}">
        <p14:creationId xmlns:p14="http://schemas.microsoft.com/office/powerpoint/2010/main" val="1122659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EC206-7971-2607-A76D-6B3318F26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3E9336-71C8-9E7B-7278-00CC1F325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74" y="482184"/>
            <a:ext cx="9453306" cy="57602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FC5F418-5E9E-C8E0-A306-33FD458E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20CD41-DC4F-0881-EC5F-1D5C278FF692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C96905-AAAB-9EEA-ACDD-49E1C430F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56FDAF-A4CD-EDA0-1178-CAA8C54EA0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2.4 Deleting Worksheets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41429F-D97E-6EAA-A2EE-AC2B23368B4F}"/>
              </a:ext>
            </a:extLst>
          </p:cNvPr>
          <p:cNvSpPr txBox="1"/>
          <p:nvPr/>
        </p:nvSpPr>
        <p:spPr>
          <a:xfrm>
            <a:off x="6014819" y="3876966"/>
            <a:ext cx="5415177" cy="78483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New Repository:</a:t>
            </a:r>
          </a:p>
          <a:p>
            <a:r>
              <a:rPr lang="en-US" b="1" dirty="0"/>
              <a:t>https://github.com/yasenstar/learn_openpyxl</a:t>
            </a:r>
          </a:p>
        </p:txBody>
      </p:sp>
    </p:spTree>
    <p:extLst>
      <p:ext uri="{BB962C8B-B14F-4D97-AF65-F5344CB8AC3E}">
        <p14:creationId xmlns:p14="http://schemas.microsoft.com/office/powerpoint/2010/main" val="118981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93929-FDA3-80E9-BF6B-3ECE908F8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F7E308-12D3-C11B-14A0-617D1992C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732" y="445722"/>
            <a:ext cx="9776948" cy="55954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F03366D-9C66-F6F2-7972-7D57F240A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3F3F20-FDA2-C66C-CB11-0099DC96A9DE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461414-237C-D6FE-AA5B-0BE8C6CE3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B6DE0F0-9171-19DA-AE27-FF19985BEF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2.5 Renaming Worksheets</a:t>
            </a:r>
          </a:p>
        </p:txBody>
      </p:sp>
    </p:spTree>
    <p:extLst>
      <p:ext uri="{BB962C8B-B14F-4D97-AF65-F5344CB8AC3E}">
        <p14:creationId xmlns:p14="http://schemas.microsoft.com/office/powerpoint/2010/main" val="30850500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TM45439525">
      <a:dk1>
        <a:srgbClr val="000000"/>
      </a:dk1>
      <a:lt1>
        <a:srgbClr val="FFFFFF"/>
      </a:lt1>
      <a:dk2>
        <a:srgbClr val="1F2D29"/>
      </a:dk2>
      <a:lt2>
        <a:srgbClr val="E6B32E"/>
      </a:lt2>
      <a:accent1>
        <a:srgbClr val="9F9CD8"/>
      </a:accent1>
      <a:accent2>
        <a:srgbClr val="ED95A2"/>
      </a:accent2>
      <a:accent3>
        <a:srgbClr val="8BB9E1"/>
      </a:accent3>
      <a:accent4>
        <a:srgbClr val="C33F51"/>
      </a:accent4>
      <a:accent5>
        <a:srgbClr val="004048"/>
      </a:accent5>
      <a:accent6>
        <a:srgbClr val="8EC0C1"/>
      </a:accent6>
      <a:hlink>
        <a:srgbClr val="6D9D9B"/>
      </a:hlink>
      <a:folHlink>
        <a:srgbClr val="6D8583"/>
      </a:folHlink>
    </a:clrScheme>
    <a:fontScheme name="Custom 116">
      <a:majorFont>
        <a:latin typeface="Kalinga"/>
        <a:ea typeface=""/>
        <a:cs typeface=""/>
      </a:majorFont>
      <a:minorFont>
        <a:latin typeface="Kalinga"/>
        <a:ea typeface=""/>
        <a:cs typeface="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45439525_Win32_SL_V9" id="{1C1685F1-2AF6-4AF8-B809-5763D0E52941}" vid="{50BDB98F-F06A-48E8-BE85-F709AAFF09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FBC208-84B5-4BA7-8306-5BDC2F8CE14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EF746E38-3E45-40EB-917C-6C82B8DF19A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058098-9A21-440B-BD1E-02659AABD2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1a19d03a-48bc-4359-8038-5b5f6d5847c3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Pastels Presentation</Template>
  <TotalTime>5470</TotalTime>
  <Words>310</Words>
  <Application>Microsoft Office PowerPoint</Application>
  <PresentationFormat>Widescreen</PresentationFormat>
  <Paragraphs>97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72 Black</vt:lpstr>
      <vt:lpstr>Aharoni</vt:lpstr>
      <vt:lpstr>Arial</vt:lpstr>
      <vt:lpstr>Calibri</vt:lpstr>
      <vt:lpstr>Kalinga</vt:lpstr>
      <vt:lpstr>Trade Gothic Next Heavy</vt:lpstr>
      <vt:lpstr>Wingdings</vt:lpstr>
      <vt:lpstr>Madison</vt:lpstr>
      <vt:lpstr>Mastering Python’s openpyxl - Opening &amp; Introduction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41</cp:revision>
  <dcterms:created xsi:type="dcterms:W3CDTF">2025-12-27T06:44:44Z</dcterms:created>
  <dcterms:modified xsi:type="dcterms:W3CDTF">2025-12-31T12:45:04Z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2025-12-27T06:51:37Z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d4cd69d8-408f-461f-b543-c328172dc96c</vt:lpwstr>
  </property>
  <property fmtid="{D5CDD505-2E9C-101B-9397-08002B2CF9AE}" pid="9" name="MSIP_Label_19540963-e559-4020-8a90-fe8a502c2801_ContentBits">
    <vt:lpwstr>0</vt:lpwstr>
  </property>
  <property fmtid="{D5CDD505-2E9C-101B-9397-08002B2CF9AE}" pid="10" name="MSIP_Label_19540963-e559-4020-8a90-fe8a502c2801_Tag">
    <vt:lpwstr>10, 3, 0, 1</vt:lpwstr>
  </property>
</Properties>
</file>